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71" r:id="rId2"/>
  </p:sldMasterIdLst>
  <p:notesMasterIdLst>
    <p:notesMasterId r:id="rId18"/>
  </p:notesMasterIdLst>
  <p:handoutMasterIdLst>
    <p:handoutMasterId r:id="rId19"/>
  </p:handoutMasterIdLst>
  <p:sldIdLst>
    <p:sldId id="256" r:id="rId3"/>
    <p:sldId id="279" r:id="rId4"/>
    <p:sldId id="290" r:id="rId5"/>
    <p:sldId id="280" r:id="rId6"/>
    <p:sldId id="294" r:id="rId7"/>
    <p:sldId id="300" r:id="rId8"/>
    <p:sldId id="296" r:id="rId9"/>
    <p:sldId id="295" r:id="rId10"/>
    <p:sldId id="297" r:id="rId11"/>
    <p:sldId id="298" r:id="rId12"/>
    <p:sldId id="303" r:id="rId13"/>
    <p:sldId id="299" r:id="rId14"/>
    <p:sldId id="301" r:id="rId15"/>
    <p:sldId id="302" r:id="rId16"/>
    <p:sldId id="304" r:id="rId17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7728"/>
    <a:srgbClr val="0091C9"/>
    <a:srgbClr val="AFA8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94434" autoAdjust="0"/>
  </p:normalViewPr>
  <p:slideViewPr>
    <p:cSldViewPr snapToGrid="0">
      <p:cViewPr>
        <p:scale>
          <a:sx n="80" d="100"/>
          <a:sy n="80" d="100"/>
        </p:scale>
        <p:origin x="-2592" y="-7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-1902" y="-72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Number</c:v>
                </c:pt>
              </c:strCache>
            </c:strRef>
          </c:tx>
          <c:invertIfNegative val="0"/>
          <c:val>
            <c:numRef>
              <c:f>Sheet1!$C$2:$C$4</c:f>
              <c:numCache>
                <c:formatCode>General</c:formatCode>
                <c:ptCount val="3"/>
                <c:pt idx="0">
                  <c:v>31</c:v>
                </c:pt>
                <c:pt idx="1">
                  <c:v>44</c:v>
                </c:pt>
                <c:pt idx="2">
                  <c:v>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27072"/>
        <c:axId val="4443520"/>
      </c:barChart>
      <c:lineChart>
        <c:grouping val="standar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Species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14</c:v>
                </c:pt>
                <c:pt idx="1">
                  <c:v>23</c:v>
                </c:pt>
                <c:pt idx="2">
                  <c:v>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27072"/>
        <c:axId val="4443520"/>
      </c:lineChart>
      <c:catAx>
        <c:axId val="42270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4443520"/>
        <c:crosses val="autoZero"/>
        <c:auto val="1"/>
        <c:lblAlgn val="ctr"/>
        <c:lblOffset val="100"/>
        <c:noMultiLvlLbl val="0"/>
      </c:catAx>
      <c:valAx>
        <c:axId val="44435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Count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227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Number</c:v>
                </c:pt>
              </c:strCache>
            </c:strRef>
          </c:tx>
          <c:invertIfNegative val="0"/>
          <c:val>
            <c:numRef>
              <c:f>Sheet1!$C$2:$C$4</c:f>
              <c:numCache>
                <c:formatCode>General</c:formatCode>
                <c:ptCount val="3"/>
                <c:pt idx="0">
                  <c:v>11</c:v>
                </c:pt>
                <c:pt idx="1">
                  <c:v>28</c:v>
                </c:pt>
                <c:pt idx="2">
                  <c:v>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56416"/>
        <c:axId val="34958336"/>
      </c:barChar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Species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9</c:v>
                </c:pt>
                <c:pt idx="2">
                  <c:v>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956416"/>
        <c:axId val="34958336"/>
      </c:lineChart>
      <c:catAx>
        <c:axId val="349564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4958336"/>
        <c:crosses val="autoZero"/>
        <c:auto val="1"/>
        <c:lblAlgn val="ctr"/>
        <c:lblOffset val="100"/>
        <c:noMultiLvlLbl val="0"/>
      </c:catAx>
      <c:valAx>
        <c:axId val="349583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Count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49564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089129483814524"/>
          <c:y val="4.1561352381328548E-2"/>
          <c:w val="0.72880320689972622"/>
          <c:h val="0.59810978113394864"/>
        </c:manualLayout>
      </c:layout>
      <c:barChart>
        <c:barDir val="col"/>
        <c:grouping val="clustere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Number</c:v>
                </c:pt>
              </c:strCache>
            </c:strRef>
          </c:tx>
          <c:invertIfNegative val="0"/>
          <c:val>
            <c:numRef>
              <c:f>Sheet1!$C$2:$C$4</c:f>
              <c:numCache>
                <c:formatCode>General</c:formatCode>
                <c:ptCount val="3"/>
                <c:pt idx="0">
                  <c:v>22</c:v>
                </c:pt>
                <c:pt idx="1">
                  <c:v>53</c:v>
                </c:pt>
                <c:pt idx="2">
                  <c:v>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66816"/>
        <c:axId val="32477184"/>
      </c:barChart>
      <c:lineChart>
        <c:grouping val="standar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Species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8</c:v>
                </c:pt>
                <c:pt idx="1">
                  <c:v>8</c:v>
                </c:pt>
                <c:pt idx="2">
                  <c:v>14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466816"/>
        <c:axId val="32477184"/>
      </c:lineChart>
      <c:catAx>
        <c:axId val="324668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32477184"/>
        <c:crosses val="autoZero"/>
        <c:auto val="1"/>
        <c:lblAlgn val="ctr"/>
        <c:lblOffset val="100"/>
        <c:noMultiLvlLbl val="0"/>
      </c:catAx>
      <c:valAx>
        <c:axId val="3247718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Count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24668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4086450550819233"/>
          <c:y val="0.74373250431892968"/>
          <c:w val="0.52059776902887134"/>
          <c:h val="0.16743438320209975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Number</c:v>
                </c:pt>
              </c:strCache>
            </c:strRef>
          </c:tx>
          <c:invertIfNegative val="0"/>
          <c:val>
            <c:numRef>
              <c:f>Sheet1!$C$2:$C$4</c:f>
              <c:numCache>
                <c:formatCode>General</c:formatCode>
                <c:ptCount val="3"/>
                <c:pt idx="0">
                  <c:v>63</c:v>
                </c:pt>
                <c:pt idx="1">
                  <c:v>85</c:v>
                </c:pt>
                <c:pt idx="2">
                  <c:v>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891648"/>
        <c:axId val="34897920"/>
      </c:barChart>
      <c:lineChart>
        <c:grouping val="standar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Species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19</c:v>
                </c:pt>
                <c:pt idx="1">
                  <c:v>21</c:v>
                </c:pt>
                <c:pt idx="2">
                  <c:v>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891648"/>
        <c:axId val="34897920"/>
      </c:lineChart>
      <c:catAx>
        <c:axId val="348916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34897920"/>
        <c:crosses val="autoZero"/>
        <c:auto val="1"/>
        <c:lblAlgn val="ctr"/>
        <c:lblOffset val="100"/>
        <c:noMultiLvlLbl val="0"/>
      </c:catAx>
      <c:valAx>
        <c:axId val="348979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Count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48916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F34B8-1DB4-4DA8-BD48-0BE252424283}" type="datetimeFigureOut">
              <a:rPr lang="en-GB" smtClean="0"/>
              <a:t>05/02/2019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05945-9537-438C-8466-38A91E9FC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8500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EEFFE-2E44-491D-B2A9-652AEEC9F9AC}" type="datetimeFigureOut">
              <a:rPr lang="en-GB" smtClean="0"/>
              <a:t>05/02/2019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F414D-2B3E-4894-BEE2-1E100D27D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25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3F414D-2B3E-4894-BEE2-1E100D27D3F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344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35952" y="1955799"/>
            <a:ext cx="8426694" cy="980831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baseline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Presentation title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35952" y="3161912"/>
            <a:ext cx="7169394" cy="57150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Presentation date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35952" y="3784212"/>
            <a:ext cx="7151810" cy="571500"/>
          </a:xfrm>
          <a:prstGeom prst="rect">
            <a:avLst/>
          </a:prstGeo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rgbClr val="3A77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 smtClean="0"/>
              <a:t>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902560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69277" y="1617785"/>
            <a:ext cx="7411915" cy="37015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Type here</a:t>
            </a:r>
            <a:endParaRPr lang="en-GB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37040" y="968500"/>
            <a:ext cx="743536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baseline="0">
                <a:solidFill>
                  <a:srgbClr val="3A77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Heading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9970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317500" y="1538654"/>
            <a:ext cx="7366000" cy="3731846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Click icon to insert picture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337040" y="968500"/>
            <a:ext cx="7356229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baseline="0">
                <a:solidFill>
                  <a:srgbClr val="3A77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Heading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89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0822" y="1945176"/>
            <a:ext cx="8414239" cy="1035416"/>
          </a:xfrm>
          <a:prstGeom prst="rect">
            <a:avLst/>
          </a:prstGeom>
        </p:spPr>
        <p:txBody>
          <a:bodyPr/>
          <a:lstStyle>
            <a:lvl1pPr>
              <a:defRPr sz="36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21421" y="3164743"/>
            <a:ext cx="7175500" cy="581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date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421421" y="3842850"/>
            <a:ext cx="7192962" cy="60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rgbClr val="3A77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Presentation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2512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37040" y="968500"/>
            <a:ext cx="7189176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baseline="0">
                <a:solidFill>
                  <a:srgbClr val="3A77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Heading here</a:t>
            </a:r>
            <a:endParaRPr lang="en-GB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5281246" y="1916723"/>
            <a:ext cx="3457575" cy="33410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	     90mm x 130mm</a:t>
            </a:r>
          </a:p>
          <a:p>
            <a:r>
              <a:rPr lang="en-GB" dirty="0" smtClean="0"/>
              <a:t>	     Image guide size	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360485" y="1928618"/>
            <a:ext cx="4677508" cy="332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Main text to go here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We recommend</a:t>
            </a:r>
          </a:p>
          <a:p>
            <a:pPr lvl="0"/>
            <a:r>
              <a:rPr lang="en-US" dirty="0" smtClean="0"/>
              <a:t>no more</a:t>
            </a:r>
          </a:p>
          <a:p>
            <a:pPr lvl="0"/>
            <a:r>
              <a:rPr lang="en-US" dirty="0" smtClean="0"/>
              <a:t>than</a:t>
            </a:r>
          </a:p>
          <a:p>
            <a:pPr lvl="0"/>
            <a:r>
              <a:rPr lang="en-US" dirty="0" smtClean="0"/>
              <a:t>six</a:t>
            </a:r>
          </a:p>
          <a:p>
            <a:pPr lvl="0"/>
            <a:r>
              <a:rPr lang="en-US" dirty="0" smtClean="0"/>
              <a:t>bullet points</a:t>
            </a:r>
          </a:p>
          <a:p>
            <a:pPr lvl="0"/>
            <a:r>
              <a:rPr lang="en-US" dirty="0" smtClean="0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1947915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69277" y="1617785"/>
            <a:ext cx="7411915" cy="37015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Type here</a:t>
            </a:r>
            <a:endParaRPr lang="en-GB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37040" y="968500"/>
            <a:ext cx="743536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baseline="0">
                <a:solidFill>
                  <a:srgbClr val="3A77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Heading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278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eading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317500" y="1538654"/>
            <a:ext cx="7366000" cy="3731846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Click icon to insert picture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337040" y="968500"/>
            <a:ext cx="7356229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baseline="0">
                <a:solidFill>
                  <a:srgbClr val="3A77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Heading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2560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69277" y="1837592"/>
            <a:ext cx="3314700" cy="4035670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Text to go here</a:t>
            </a:r>
          </a:p>
          <a:p>
            <a:pPr lvl="0"/>
            <a:r>
              <a:rPr lang="en-GB" dirty="0" smtClean="0"/>
              <a:t>We recommend</a:t>
            </a:r>
          </a:p>
          <a:p>
            <a:pPr lvl="0"/>
            <a:r>
              <a:rPr lang="en-GB" dirty="0" smtClean="0"/>
              <a:t>No more</a:t>
            </a:r>
          </a:p>
          <a:p>
            <a:pPr lvl="0"/>
            <a:r>
              <a:rPr lang="en-GB" dirty="0" smtClean="0"/>
              <a:t>Than six</a:t>
            </a:r>
          </a:p>
          <a:p>
            <a:pPr lvl="0"/>
            <a:r>
              <a:rPr lang="en-GB" dirty="0" smtClean="0"/>
              <a:t>Bullet points</a:t>
            </a:r>
          </a:p>
          <a:p>
            <a:pPr lvl="0"/>
            <a:r>
              <a:rPr lang="en-GB" dirty="0" smtClean="0"/>
              <a:t>here</a:t>
            </a:r>
          </a:p>
          <a:p>
            <a:pPr lvl="0"/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910379" y="4292600"/>
            <a:ext cx="4638675" cy="81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Text for graphics to go here</a:t>
            </a:r>
            <a:endParaRPr lang="en-GB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3919171" y="1912209"/>
            <a:ext cx="2171700" cy="2168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                  Graphic here</a:t>
            </a:r>
            <a:endParaRPr lang="en-GB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6323867" y="1912209"/>
            <a:ext cx="2181225" cy="2168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                  Graphic here</a:t>
            </a:r>
          </a:p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337040" y="968500"/>
            <a:ext cx="7321061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baseline="0">
                <a:solidFill>
                  <a:srgbClr val="3A77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Heading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7759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44351" y="6457333"/>
            <a:ext cx="144142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b="1" dirty="0" smtClean="0">
                <a:solidFill>
                  <a:schemeClr val="bg1"/>
                </a:solidFill>
                <a:latin typeface="Univers LT Std 45 Light" panose="020B0403020202020204" pitchFamily="34" charset="0"/>
                <a:cs typeface="Arial" panose="020B0604020202020204" pitchFamily="34" charset="0"/>
              </a:rPr>
              <a:t>www.hiwwt.org.uk</a:t>
            </a:r>
            <a:endParaRPr lang="en-GB" sz="1050" b="1" dirty="0">
              <a:solidFill>
                <a:schemeClr val="bg1"/>
              </a:solidFill>
              <a:latin typeface="Univers LT Std 45 Light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6740346" y="6457333"/>
            <a:ext cx="335172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bg1"/>
                </a:solidFill>
                <a:latin typeface="Univers LT Std 45 Light" panose="020B0403020202020204" pitchFamily="34" charset="0"/>
                <a:cs typeface="Arial" panose="020B0604020202020204" pitchFamily="34" charset="0"/>
              </a:rPr>
              <a:t>Protecting </a:t>
            </a:r>
            <a:r>
              <a:rPr lang="en-GB" sz="1050" b="1" dirty="0" smtClean="0">
                <a:solidFill>
                  <a:schemeClr val="bg1"/>
                </a:solidFill>
                <a:latin typeface="Univers LT Std 45 Light" panose="020B0403020202020204" pitchFamily="34" charset="0"/>
                <a:cs typeface="Arial" panose="020B0604020202020204" pitchFamily="34" charset="0"/>
              </a:rPr>
              <a:t>wildlife</a:t>
            </a:r>
            <a:r>
              <a:rPr lang="en-GB" sz="1050" dirty="0" smtClean="0">
                <a:solidFill>
                  <a:schemeClr val="bg1"/>
                </a:solidFill>
                <a:latin typeface="Univers LT Std 45 Light" panose="020B0403020202020204" pitchFamily="34" charset="0"/>
                <a:cs typeface="Arial" panose="020B0604020202020204" pitchFamily="34" charset="0"/>
              </a:rPr>
              <a:t>, inspiring </a:t>
            </a:r>
            <a:r>
              <a:rPr lang="en-GB" sz="1050" b="1" dirty="0" smtClean="0">
                <a:solidFill>
                  <a:schemeClr val="bg1"/>
                </a:solidFill>
                <a:latin typeface="Univers LT Std 45 Light" panose="020B0403020202020204" pitchFamily="34" charset="0"/>
                <a:cs typeface="Arial" panose="020B0604020202020204" pitchFamily="34" charset="0"/>
              </a:rPr>
              <a:t>people</a:t>
            </a:r>
            <a:endParaRPr lang="en-GB" sz="1050" b="1" dirty="0">
              <a:solidFill>
                <a:schemeClr val="bg1"/>
              </a:solidFill>
              <a:latin typeface="Univers LT Std 45 Light" panose="020B04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317" y="294536"/>
            <a:ext cx="862584" cy="13655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885" y="5581841"/>
            <a:ext cx="9407769" cy="141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794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81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108" y="307848"/>
            <a:ext cx="862584" cy="13655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4433"/>
            <a:ext cx="9144000" cy="52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6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96" r:id="rId2"/>
    <p:sldLayoutId id="2147483695" r:id="rId3"/>
    <p:sldLayoutId id="2147483694" r:id="rId4"/>
    <p:sldLayoutId id="214748369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chart" Target="../charts/chart3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OPOF Monitoring Biodiversity -</a:t>
            </a:r>
          </a:p>
          <a:p>
            <a:r>
              <a:rPr lang="en-GB" dirty="0" smtClean="0"/>
              <a:t>Progress Report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20994" y="3344952"/>
            <a:ext cx="7169394" cy="571500"/>
          </a:xfrm>
        </p:spPr>
        <p:txBody>
          <a:bodyPr/>
          <a:lstStyle/>
          <a:p>
            <a:r>
              <a:rPr lang="en-GB" dirty="0" smtClean="0"/>
              <a:t>6</a:t>
            </a:r>
            <a:r>
              <a:rPr lang="en-GB" baseline="30000" dirty="0" smtClean="0"/>
              <a:t>th</a:t>
            </a:r>
            <a:r>
              <a:rPr lang="en-GB" dirty="0" smtClean="0"/>
              <a:t> February 2019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12202" y="4116721"/>
            <a:ext cx="7151810" cy="571500"/>
          </a:xfrm>
        </p:spPr>
        <p:txBody>
          <a:bodyPr/>
          <a:lstStyle/>
          <a:p>
            <a:r>
              <a:rPr lang="en-GB" dirty="0" smtClean="0"/>
              <a:t>Sarah Jackson, Senior Ecologist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067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98489" y="1001991"/>
            <a:ext cx="3098602" cy="2446975"/>
            <a:chOff x="1917789" y="1448790"/>
            <a:chExt cx="4981776" cy="4061361"/>
          </a:xfrm>
        </p:grpSpPr>
        <p:pic>
          <p:nvPicPr>
            <p:cNvPr id="2050" name="Picture 2" descr="C:\Users\SarahJ\Desktop\Little manor rhododendron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65" t="4407" r="17415" b="2085"/>
            <a:stretch/>
          </p:blipFill>
          <p:spPr bwMode="auto">
            <a:xfrm>
              <a:off x="1917789" y="1448790"/>
              <a:ext cx="4981776" cy="4061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1" name="Picture 3" descr="C:\Users\SarahJ\Desktop\rhodo legend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07" b="77687"/>
            <a:stretch/>
          </p:blipFill>
          <p:spPr bwMode="auto">
            <a:xfrm>
              <a:off x="2435214" y="4244928"/>
              <a:ext cx="1076180" cy="954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 Placeholder 3"/>
          <p:cNvSpPr txBox="1">
            <a:spLocks/>
          </p:cNvSpPr>
          <p:nvPr/>
        </p:nvSpPr>
        <p:spPr>
          <a:xfrm>
            <a:off x="341176" y="900830"/>
            <a:ext cx="7662793" cy="7617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Battling Rhododendron - an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average reduction of 83%, with one site having removed 98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pPr marL="285750" indent="-285750"/>
            <a:endParaRPr lang="en-GB" dirty="0"/>
          </a:p>
        </p:txBody>
      </p:sp>
      <p:pic>
        <p:nvPicPr>
          <p:cNvPr id="5" name="Picture 2" descr="N:\Filing\18. Ecology and Evidence\18.05 Arcadian\1. Projects\OPOF\18.05.1.6 Surveys\Working Woodlands\Year 1 Sites (2016)\Fishponds Piece &amp; Minstead Manor\FPP\FPP 2016\Fishponds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82" y="1702358"/>
            <a:ext cx="3187212" cy="212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N:\Filing\18. Ecology and Evidence\18.05 Arcadian\1. Projects\OPOF\18.05.1.6 Surveys\Working Woodlands\Year 1 Sites (2016)\Fishponds Piece &amp; Minstead Manor\FPP\FPP 2017\IMG_65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82" y="3883377"/>
            <a:ext cx="3187212" cy="239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558510" y="3673277"/>
            <a:ext cx="1934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Butterfly Records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252164"/>
              </p:ext>
            </p:extLst>
          </p:nvPr>
        </p:nvGraphicFramePr>
        <p:xfrm>
          <a:off x="4649188" y="3602856"/>
          <a:ext cx="4114801" cy="2322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5498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58432" y="1524061"/>
            <a:ext cx="2873829" cy="3748583"/>
            <a:chOff x="3004457" y="1524061"/>
            <a:chExt cx="2873829" cy="3748583"/>
          </a:xfrm>
        </p:grpSpPr>
        <p:pic>
          <p:nvPicPr>
            <p:cNvPr id="3075" name="Picture 3" descr="C:\Users\SarahJ\Desktop\bat ww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3" t="2347" r="31707" b="3358"/>
            <a:stretch/>
          </p:blipFill>
          <p:spPr bwMode="auto">
            <a:xfrm>
              <a:off x="3004457" y="1543792"/>
              <a:ext cx="2873829" cy="37288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C:\Users\SarahJ\Desktop\leg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5642" b="92959"/>
            <a:stretch/>
          </p:blipFill>
          <p:spPr bwMode="auto">
            <a:xfrm>
              <a:off x="3058432" y="1524061"/>
              <a:ext cx="628320" cy="561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 Placeholder 3"/>
          <p:cNvSpPr txBox="1">
            <a:spLocks/>
          </p:cNvSpPr>
          <p:nvPr/>
        </p:nvSpPr>
        <p:spPr>
          <a:xfrm>
            <a:off x="341176" y="615822"/>
            <a:ext cx="7662793" cy="7617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Increased bat activity following works on WW site</a:t>
            </a:r>
          </a:p>
          <a:p>
            <a:pPr marL="285750" indent="-285750"/>
            <a:endParaRPr lang="en-GB" dirty="0"/>
          </a:p>
        </p:txBody>
      </p:sp>
      <p:pic>
        <p:nvPicPr>
          <p:cNvPr id="1026" name="Picture 2" descr="N:\Filing\18. Ecology and Evidence\18.05 Arcadian\1. Projects\Southern Cooperative\1. Clayton Wood Natural Burial Ground\5. Surveys\181016 Bat, bird &amp; dormouse check\PA16000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4" t="8454" r="23007" b="9662"/>
          <a:stretch/>
        </p:blipFill>
        <p:spPr bwMode="auto">
          <a:xfrm>
            <a:off x="171656" y="1805048"/>
            <a:ext cx="2546995" cy="346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N:\Filing\18. Ecology and Evidence\18.05 Arcadian\1. Projects\Portsmouth Water Bats\2016\Brickiln\P8020006.JPG"/>
          <p:cNvPicPr>
            <a:picLocks noGrp="1" noChangeAspect="1" noChangeArrowheads="1"/>
          </p:cNvPicPr>
          <p:nvPr>
            <p:ph type="pic" sz="quarter" idx="429496729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5" t="31134" r="32758" b="29768"/>
          <a:stretch/>
        </p:blipFill>
        <p:spPr bwMode="auto">
          <a:xfrm>
            <a:off x="6341423" y="2319615"/>
            <a:ext cx="2632441" cy="217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41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5643" y="748145"/>
            <a:ext cx="7362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Butterflies are also benefitting from scrub and tree management works on a meadow and copse owned by one landowner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SarahJ\Desktop\RS5532_marbled-white-on-creeping-thistle   Bob Chapman Martin Down 7th July 2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8172"/>
            <a:ext cx="2588821" cy="194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arahJ\Desktop\RS4893_red admir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882" y="1698172"/>
            <a:ext cx="2627342" cy="196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arahJ\Desktop\RS4891_gatekeep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882" y="3796968"/>
            <a:ext cx="2614730" cy="196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306515"/>
              </p:ext>
            </p:extLst>
          </p:nvPr>
        </p:nvGraphicFramePr>
        <p:xfrm>
          <a:off x="2588821" y="2232503"/>
          <a:ext cx="4431944" cy="3392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" name="Picture 2" descr="N:\Filing\13. Sites\13.70 SU70\13.70.2 Conservation Advice\13.70.2.3 Coop Crematorium\4. Ecological Monitoring\2017\Photos\P810004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0" t="13507" r="21039" b="27100"/>
          <a:stretch/>
        </p:blipFill>
        <p:spPr bwMode="auto">
          <a:xfrm>
            <a:off x="0" y="3764477"/>
            <a:ext cx="2588821" cy="233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04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sz="2000" b="0" dirty="0" smtClean="0">
                <a:solidFill>
                  <a:schemeClr val="tx1"/>
                </a:solidFill>
              </a:rPr>
              <a:t>And birds on another site in both NSS &amp; WW</a:t>
            </a:r>
            <a:endParaRPr lang="en-GB" sz="2000" b="0" dirty="0">
              <a:solidFill>
                <a:schemeClr val="tx1"/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745270"/>
              </p:ext>
            </p:extLst>
          </p:nvPr>
        </p:nvGraphicFramePr>
        <p:xfrm>
          <a:off x="528452" y="202771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Image may contain: bird, plant and outdoor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4" t="36877" r="29184"/>
          <a:stretch/>
        </p:blipFill>
        <p:spPr bwMode="auto">
          <a:xfrm>
            <a:off x="5704194" y="1704250"/>
            <a:ext cx="2624447" cy="197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SarahJ\Desktop\RS1448_Goldfinch by Darin Smith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194" y="3911470"/>
            <a:ext cx="2624447" cy="17902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704193" y="5501691"/>
            <a:ext cx="262444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>
                <a:latin typeface="Arial" panose="020B0604020202020204" pitchFamily="34" charset="0"/>
                <a:cs typeface="Arial" panose="020B0604020202020204" pitchFamily="34" charset="0"/>
              </a:rPr>
              <a:t>Goldfinch on Twig by Darin Smith</a:t>
            </a:r>
          </a:p>
        </p:txBody>
      </p:sp>
    </p:spTree>
    <p:extLst>
      <p:ext uri="{BB962C8B-B14F-4D97-AF65-F5344CB8AC3E}">
        <p14:creationId xmlns:p14="http://schemas.microsoft.com/office/powerpoint/2010/main" val="365088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Records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20632" y="1756895"/>
            <a:ext cx="81583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6959 new records for 208 species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Arranging data sharing agreement with landowners so these can be shared with Hampshire Biodiversity Information Centre / 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ounty 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ecorders</a:t>
            </a:r>
            <a:endParaRPr lang="en-GB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N:\Filing\13. Sites\13.70 SU70\13.70.2 Conservation Advice\13.70.2.3 Coop Crematorium\4. Ecological Monitoring\2017\Photos\P810003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4" t="20496" r="14628" b="21983"/>
          <a:stretch/>
        </p:blipFill>
        <p:spPr bwMode="auto">
          <a:xfrm>
            <a:off x="233546" y="3388110"/>
            <a:ext cx="2885704" cy="206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N:\Filing\13. Sites\13.70 SU70\13.70.2 Conservation Advice\13.70.2.3 Coop Crematorium\4. Ecological Monitoring\2017\Photos\P81000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250" y="3388111"/>
            <a:ext cx="2755075" cy="206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:\Filing\13. Sites\13.30 SU30\13.30.5 Roydon Woods-Lymington Valley\13.30.5.4 Data\Ecology\Herptiles\Reptiles\Photos\160930\P930167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94"/>
          <a:stretch/>
        </p:blipFill>
        <p:spPr bwMode="auto">
          <a:xfrm>
            <a:off x="5874325" y="3388111"/>
            <a:ext cx="3115295" cy="206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55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95180" y="3046682"/>
            <a:ext cx="7356229" cy="457200"/>
          </a:xfrm>
        </p:spPr>
        <p:txBody>
          <a:bodyPr/>
          <a:lstStyle/>
          <a:p>
            <a:pPr algn="ctr"/>
            <a:r>
              <a:rPr lang="en-GB" dirty="0" smtClean="0"/>
              <a:t>Any Questions?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53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37040" y="968500"/>
            <a:ext cx="7655168" cy="457200"/>
          </a:xfrm>
        </p:spPr>
        <p:txBody>
          <a:bodyPr/>
          <a:lstStyle/>
          <a:p>
            <a:r>
              <a:rPr lang="en-GB" dirty="0" smtClean="0"/>
              <a:t>What is the ‘Monitoring Biodiversity’ project</a:t>
            </a:r>
            <a:endParaRPr lang="en-GB" dirty="0"/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360482" y="2148425"/>
            <a:ext cx="5348653" cy="33291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Monitoring four of the delivery projects over 4 years.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Surveys of a selection of sites in each project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Monitoring visits to compare to baseline to see effects of management on biodiversity of the site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 smtClean="0"/>
          </a:p>
          <a:p>
            <a:pPr marL="285750" indent="-285750"/>
            <a:endParaRPr lang="en-GB" dirty="0"/>
          </a:p>
        </p:txBody>
      </p:sp>
      <p:pic>
        <p:nvPicPr>
          <p:cNvPr id="1026" name="Picture 2" descr="N:\Filing\18. Ecology and Evidence\18.01 Admin\Trainee Ecologist Folders\Izzie\Photos\P5160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958" y="1752772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37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63769" y="949570"/>
            <a:ext cx="6147469" cy="351692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smtClean="0"/>
              <a:t>A range of </a:t>
            </a:r>
            <a:r>
              <a:rPr lang="en-GB" dirty="0"/>
              <a:t>surveys </a:t>
            </a:r>
            <a:r>
              <a:rPr lang="en-GB" dirty="0" smtClean="0"/>
              <a:t>chosen for </a:t>
            </a:r>
            <a:r>
              <a:rPr lang="en-GB" dirty="0"/>
              <a:t>each site based on the habitats </a:t>
            </a:r>
            <a:r>
              <a:rPr lang="en-GB" dirty="0" smtClean="0"/>
              <a:t>present, species </a:t>
            </a:r>
            <a:r>
              <a:rPr lang="en-GB" dirty="0"/>
              <a:t>it is likely to </a:t>
            </a:r>
            <a:r>
              <a:rPr lang="en-GB" dirty="0" smtClean="0"/>
              <a:t>support and nature of works:</a:t>
            </a:r>
          </a:p>
          <a:p>
            <a:pPr marL="1143000" lvl="1" indent="-457200">
              <a:buFont typeface="Arial" panose="020B0604020202020204" pitchFamily="34" charset="0"/>
              <a:buChar char="−"/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Butterflies</a:t>
            </a:r>
          </a:p>
          <a:p>
            <a:pPr marL="1143000" lvl="1" indent="-457200">
              <a:buFont typeface="Arial" panose="020B0604020202020204" pitchFamily="34" charset="0"/>
              <a:buChar char="−"/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Bumblebees</a:t>
            </a:r>
          </a:p>
          <a:p>
            <a:pPr marL="1143000" lvl="1" indent="-457200">
              <a:buFont typeface="Arial" panose="020B0604020202020204" pitchFamily="34" charset="0"/>
              <a:buChar char="−"/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Birds</a:t>
            </a:r>
          </a:p>
          <a:p>
            <a:pPr marL="1143000" lvl="1" indent="-457200">
              <a:buFont typeface="Arial" panose="020B0604020202020204" pitchFamily="34" charset="0"/>
              <a:buChar char="−"/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Bats</a:t>
            </a:r>
          </a:p>
          <a:p>
            <a:pPr marL="1143000" lvl="1" indent="-457200">
              <a:buFont typeface="Arial" panose="020B0604020202020204" pitchFamily="34" charset="0"/>
              <a:buChar char="−"/>
            </a:pP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donata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(dragonflies and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damselflies)</a:t>
            </a:r>
          </a:p>
          <a:p>
            <a:pPr marL="1143000" lvl="1" indent="-457200">
              <a:buFont typeface="Arial" panose="020B0604020202020204" pitchFamily="34" charset="0"/>
              <a:buChar char="−"/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Reptiles</a:t>
            </a:r>
          </a:p>
          <a:p>
            <a:pPr marL="1143000" lvl="1" indent="-457200">
              <a:buFont typeface="Arial" panose="020B0604020202020204" pitchFamily="34" charset="0"/>
              <a:buChar char="−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otanical surveys - hedgerow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and woodland condition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N:\Filing\18. Ecology and Evidence\18.05 Arcadian\1. Projects\Exton Meadows\3. Survey\Photos\P82900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2" t="14489" r="21021" b="23040"/>
          <a:stretch/>
        </p:blipFill>
        <p:spPr bwMode="auto">
          <a:xfrm>
            <a:off x="6277707" y="1740877"/>
            <a:ext cx="2576148" cy="231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3769" y="4404947"/>
            <a:ext cx="8590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are undertaken by the </a:t>
            </a:r>
            <a:r>
              <a:rPr lang="en-GB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Trust; 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professional, skilled and trained </a:t>
            </a:r>
            <a:r>
              <a:rPr lang="en-GB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volunteers; 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University of Southampton students and placements. </a:t>
            </a:r>
          </a:p>
        </p:txBody>
      </p:sp>
    </p:spTree>
    <p:extLst>
      <p:ext uri="{BB962C8B-B14F-4D97-AF65-F5344CB8AC3E}">
        <p14:creationId xmlns:p14="http://schemas.microsoft.com/office/powerpoint/2010/main" val="78629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7119" y="1787808"/>
            <a:ext cx="6128238" cy="370155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Repeat of all sites surveyed to date</a:t>
            </a:r>
          </a:p>
          <a:p>
            <a:pPr marL="342900" indent="-342900">
              <a:buFontTx/>
              <a:buChar char="-"/>
            </a:pPr>
            <a:r>
              <a:rPr lang="en-GB" dirty="0" smtClean="0"/>
              <a:t>Between 2 and 4 years of data for analysis</a:t>
            </a:r>
          </a:p>
          <a:p>
            <a:pPr marL="342900" indent="-342900">
              <a:buFontTx/>
              <a:buChar char="-"/>
            </a:pPr>
            <a:endParaRPr lang="en-GB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Final Year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502541"/>
              </p:ext>
            </p:extLst>
          </p:nvPr>
        </p:nvGraphicFramePr>
        <p:xfrm>
          <a:off x="343966" y="2731325"/>
          <a:ext cx="8325024" cy="244052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387504"/>
                <a:gridCol w="1387504"/>
                <a:gridCol w="1387504"/>
                <a:gridCol w="1387504"/>
                <a:gridCol w="1387504"/>
                <a:gridCol w="1387504"/>
              </a:tblGrid>
              <a:tr h="957162">
                <a:tc>
                  <a:txBody>
                    <a:bodyPr/>
                    <a:lstStyle/>
                    <a:p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1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2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 4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 Total No. of Sites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BB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3A772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dirty="0">
                        <a:solidFill>
                          <a:srgbClr val="3A772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NSS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WW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3A772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dirty="0">
                        <a:solidFill>
                          <a:srgbClr val="3A772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NFNNS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solidFill>
                            <a:srgbClr val="3A772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dirty="0">
                        <a:solidFill>
                          <a:srgbClr val="3A7728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091343" y="93815"/>
            <a:ext cx="7075912" cy="6621682"/>
            <a:chOff x="534390" y="-486888"/>
            <a:chExt cx="8324602" cy="7790214"/>
          </a:xfrm>
        </p:grpSpPr>
        <p:pic>
          <p:nvPicPr>
            <p:cNvPr id="1027" name="Picture 3" descr="N:\Filing\18. Ecology and Evidence\18.05 Arcadian\1. Projects\OPOF\18.05.1.8 Reporting\Volunteer Event\OPOF survey sites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30" t="2672" r="20314" b="3194"/>
            <a:stretch/>
          </p:blipFill>
          <p:spPr bwMode="auto">
            <a:xfrm>
              <a:off x="534390" y="-486888"/>
              <a:ext cx="8324602" cy="7790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N:\Filing\18. Ecology and Evidence\18.05 Arcadian\1. Projects\OPOF\18.05.1.8 Reporting\Volunteer Event\OPOF sites legend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5969" b="84891"/>
            <a:stretch/>
          </p:blipFill>
          <p:spPr bwMode="auto">
            <a:xfrm>
              <a:off x="6880288" y="-219117"/>
              <a:ext cx="1432439" cy="6466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3131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Volunteers</a:t>
            </a:r>
            <a:endParaRPr lang="en-GB" dirty="0"/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60482" y="1575099"/>
            <a:ext cx="4668717" cy="416068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New &amp; returning surveyors – 28 returning volunteers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Volunteer days = 173 days to date</a:t>
            </a: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Provided bird, bumblebee and butterfly training days for volunteers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Two sites included in University of Southampton 2</a:t>
            </a:r>
            <a:r>
              <a:rPr lang="en-GB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year course – Warren Copse &amp; Avon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Tyrrell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Two university placements</a:t>
            </a:r>
            <a:endParaRPr lang="en-GB" dirty="0" smtClean="0"/>
          </a:p>
          <a:p>
            <a:pPr marL="285750" indent="-285750"/>
            <a:endParaRPr lang="en-GB" dirty="0"/>
          </a:p>
        </p:txBody>
      </p:sp>
      <p:pic>
        <p:nvPicPr>
          <p:cNvPr id="4098" name="Picture 2" descr="N:\Filing\18. Ecology and Evidence\18.05 Arcadian\1. Projects\OPOF\18.05.1.7 Volunteers\Training\180319 Bird Survey Training Photos\P319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99" y="1986281"/>
            <a:ext cx="3610099" cy="270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72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9278" y="1617785"/>
            <a:ext cx="5307128" cy="370155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Master spreadsheet containing all survey results 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Visual </a:t>
            </a:r>
            <a:r>
              <a:rPr lang="en-GB" dirty="0" smtClean="0"/>
              <a:t>representation </a:t>
            </a:r>
          </a:p>
          <a:p>
            <a:r>
              <a:rPr lang="en-GB" dirty="0" smtClean="0"/>
              <a:t>	- using GIS – bird, bat, rhododendron</a:t>
            </a:r>
          </a:p>
          <a:p>
            <a:r>
              <a:rPr lang="en-GB" dirty="0" smtClean="0"/>
              <a:t>	- Fixed Point Photography (FPP)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Comparison </a:t>
            </a:r>
            <a:r>
              <a:rPr lang="en-GB" dirty="0" smtClean="0"/>
              <a:t>by site of baseline with final year of monitoring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Picking out highlights at species and habitat level </a:t>
            </a:r>
          </a:p>
          <a:p>
            <a:r>
              <a:rPr lang="en-GB" dirty="0" smtClean="0"/>
              <a:t>	- indicator species e.g. </a:t>
            </a:r>
            <a:r>
              <a:rPr lang="en-GB" dirty="0" err="1" smtClean="0"/>
              <a:t>barbastelle</a:t>
            </a:r>
            <a:endParaRPr lang="en-GB" dirty="0" smtClean="0"/>
          </a:p>
          <a:p>
            <a:r>
              <a:rPr lang="en-GB" dirty="0" smtClean="0"/>
              <a:t>	- number and diversity of species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What are we doing with the data?</a:t>
            </a:r>
            <a:endParaRPr lang="en-GB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2" t="24401" r="32402" b="6061"/>
          <a:stretch/>
        </p:blipFill>
        <p:spPr bwMode="auto">
          <a:xfrm>
            <a:off x="5676405" y="1781298"/>
            <a:ext cx="3253214" cy="430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33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Challenges</a:t>
            </a:r>
            <a:endParaRPr lang="en-GB" dirty="0"/>
          </a:p>
        </p:txBody>
      </p:sp>
      <p:sp>
        <p:nvSpPr>
          <p:cNvPr id="9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1693" y="2013439"/>
            <a:ext cx="7711651" cy="370155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Finding landowners / sites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Retaining sites for duration of project – changes in landowner, not following </a:t>
            </a:r>
            <a:r>
              <a:rPr lang="en-GB" dirty="0" err="1" smtClean="0"/>
              <a:t>MoU</a:t>
            </a:r>
            <a:endParaRPr lang="en-GB" dirty="0" smtClean="0"/>
          </a:p>
          <a:p>
            <a:r>
              <a:rPr lang="en-GB" dirty="0" smtClean="0"/>
              <a:t>	- Not reached target number of sites for Natures Stepping 	Stones, but have for other projects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Data collection – very short window to demonstrate success, particularly in woodlands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003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17425" y="719118"/>
            <a:ext cx="7356229" cy="457200"/>
          </a:xfrm>
        </p:spPr>
        <p:txBody>
          <a:bodyPr/>
          <a:lstStyle/>
          <a:p>
            <a:r>
              <a:rPr lang="en-GB" dirty="0" smtClean="0"/>
              <a:t>Signs of </a:t>
            </a:r>
            <a:r>
              <a:rPr lang="en-GB" dirty="0" smtClean="0"/>
              <a:t>Success</a:t>
            </a:r>
            <a:endParaRPr lang="en-GB" dirty="0"/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317424" y="1749603"/>
            <a:ext cx="7662793" cy="14029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Newly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planted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hedgerow in BB was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used for the first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time in 2017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by common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pipistrelle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bat</a:t>
            </a:r>
          </a:p>
          <a:p>
            <a:pPr marL="285750" indent="-285750"/>
            <a:endParaRPr lang="en-GB" dirty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5" t="36440" r="36140" b="36886"/>
          <a:stretch/>
        </p:blipFill>
        <p:spPr bwMode="auto">
          <a:xfrm>
            <a:off x="3210172" y="3369652"/>
            <a:ext cx="3303953" cy="178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N:\Filing\18. Ecology and Evidence\18.05 Arcadian\1. Projects\OPOF\18.05.1.6 Surveys\Better Boundaries\Year 1 Sites (2016)\Totty, Hyde\FPP\FPP 2016\Totty B (Pt 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5" y="3369652"/>
            <a:ext cx="2672862" cy="178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SarahJ\Desktop\tott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8" t="3957" r="26285"/>
          <a:stretch/>
        </p:blipFill>
        <p:spPr bwMode="auto">
          <a:xfrm>
            <a:off x="6762267" y="2938830"/>
            <a:ext cx="2180492" cy="221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2770556" y="4260606"/>
            <a:ext cx="553918" cy="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qual 13"/>
          <p:cNvSpPr/>
          <p:nvPr/>
        </p:nvSpPr>
        <p:spPr>
          <a:xfrm>
            <a:off x="6506312" y="4035668"/>
            <a:ext cx="511910" cy="449876"/>
          </a:xfrm>
          <a:prstGeom prst="mathEqual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38159" y="2938830"/>
            <a:ext cx="804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</a:p>
          <a:p>
            <a:pPr algn="r"/>
            <a:r>
              <a:rPr lang="en-GB" sz="1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en-GB" sz="1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77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71896" y="748145"/>
            <a:ext cx="6982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Works to restore hedgerows are having a positive effect on bird numbers and species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SarahJ\Desktop\RS6412_7B6A30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4" t="12289" r="12068" b="18945"/>
          <a:stretch/>
        </p:blipFill>
        <p:spPr bwMode="auto">
          <a:xfrm>
            <a:off x="6028512" y="2315688"/>
            <a:ext cx="2699266" cy="232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3357946"/>
              </p:ext>
            </p:extLst>
          </p:nvPr>
        </p:nvGraphicFramePr>
        <p:xfrm>
          <a:off x="587828" y="1858486"/>
          <a:ext cx="5171703" cy="3354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0848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ms process blu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0091C9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1546</TotalTime>
  <Words>394</Words>
  <Application>Microsoft Office PowerPoint</Application>
  <PresentationFormat>On-screen Show (4:3)</PresentationFormat>
  <Paragraphs>96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Hudson</dc:creator>
  <cp:lastModifiedBy>Sarah Jackson</cp:lastModifiedBy>
  <cp:revision>134</cp:revision>
  <cp:lastPrinted>2019-02-04T16:32:06Z</cp:lastPrinted>
  <dcterms:created xsi:type="dcterms:W3CDTF">2014-02-20T10:14:13Z</dcterms:created>
  <dcterms:modified xsi:type="dcterms:W3CDTF">2019-02-05T12:32:38Z</dcterms:modified>
</cp:coreProperties>
</file>