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4"/>
  </p:sldMasterIdLst>
  <p:notesMasterIdLst>
    <p:notesMasterId r:id="rId17"/>
  </p:notesMasterIdLst>
  <p:sldIdLst>
    <p:sldId id="446" r:id="rId5"/>
    <p:sldId id="452" r:id="rId6"/>
    <p:sldId id="432" r:id="rId7"/>
    <p:sldId id="448" r:id="rId8"/>
    <p:sldId id="449" r:id="rId9"/>
    <p:sldId id="441" r:id="rId10"/>
    <p:sldId id="442" r:id="rId11"/>
    <p:sldId id="443" r:id="rId12"/>
    <p:sldId id="444" r:id="rId13"/>
    <p:sldId id="445" r:id="rId14"/>
    <p:sldId id="453" r:id="rId15"/>
    <p:sldId id="454" r:id="rId1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tt Stroud" initials="M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3B5A"/>
    <a:srgbClr val="47959F"/>
    <a:srgbClr val="00555E"/>
    <a:srgbClr val="13304E"/>
    <a:srgbClr val="986C8D"/>
    <a:srgbClr val="5B9876"/>
    <a:srgbClr val="187D4F"/>
    <a:srgbClr val="292929"/>
    <a:srgbClr val="333333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5025" autoAdjust="0"/>
  </p:normalViewPr>
  <p:slideViewPr>
    <p:cSldViewPr>
      <p:cViewPr varScale="1">
        <p:scale>
          <a:sx n="82" d="100"/>
          <a:sy n="82" d="100"/>
        </p:scale>
        <p:origin x="129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C5957-604D-45C7-9AB1-23EB5D90A63F}" type="datetimeFigureOut">
              <a:rPr lang="en-GB" smtClean="0"/>
              <a:pPr/>
              <a:t>09/06/2021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678B-5BC8-4B10-B444-32DE22A2FA3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457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770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809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374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680678B-5BC8-4B10-B444-32DE22A2FA3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746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940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4527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2084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872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0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42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678B-5BC8-4B10-B444-32DE22A2FA3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938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sic title and cop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200800" cy="1153815"/>
          </a:xfrm>
        </p:spPr>
        <p:txBody>
          <a:bodyPr anchor="b"/>
          <a:lstStyle>
            <a:lvl1pPr>
              <a:defRPr sz="4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1988840"/>
            <a:ext cx="7200800" cy="360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sic title and copy tex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200800" cy="1153815"/>
          </a:xfrm>
        </p:spPr>
        <p:txBody>
          <a:bodyPr anchor="b"/>
          <a:lstStyle>
            <a:lvl1pPr>
              <a:defRPr sz="4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71600" y="1988840"/>
            <a:ext cx="7200800" cy="3600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27183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600" y="1808820"/>
            <a:ext cx="3384376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600" y="2600907"/>
            <a:ext cx="3384376" cy="29883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020" y="1808820"/>
            <a:ext cx="342038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8024" y="2600907"/>
            <a:ext cx="3384376" cy="29883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971600" y="548680"/>
            <a:ext cx="7200800" cy="1153815"/>
          </a:xfrm>
        </p:spPr>
        <p:txBody>
          <a:bodyPr anchor="b"/>
          <a:lstStyle>
            <a:lvl1pPr>
              <a:defRPr sz="40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py text only,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35596" y="548680"/>
            <a:ext cx="7236804" cy="494284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08912" cy="666634"/>
          </a:xfrm>
        </p:spPr>
        <p:txBody>
          <a:bodyPr anchor="b"/>
          <a:lstStyle>
            <a:lvl1pPr algn="l">
              <a:defRPr sz="2200" b="1">
                <a:ln>
                  <a:noFill/>
                </a:ln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1268760"/>
            <a:ext cx="5868652" cy="41764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71600" y="532556"/>
            <a:ext cx="7200800" cy="50566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5775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6/9/2021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38" r:id="rId2"/>
    <p:sldLayoutId id="2147483732" r:id="rId3"/>
    <p:sldLayoutId id="2147483735" r:id="rId4"/>
    <p:sldLayoutId id="2147483736" r:id="rId5"/>
    <p:sldLayoutId id="2147483739" r:id="rId6"/>
    <p:sldLayoutId id="2147483729" r:id="rId7"/>
    <p:sldLayoutId id="2147483733" r:id="rId8"/>
    <p:sldLayoutId id="2147483737" r:id="rId9"/>
    <p:sldLayoutId id="2147483731" r:id="rId10"/>
    <p:sldLayoutId id="2147483734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5656" y="442409"/>
            <a:ext cx="7200800" cy="646331"/>
          </a:xfrm>
        </p:spPr>
        <p:txBody>
          <a:bodyPr/>
          <a:lstStyle/>
          <a:p>
            <a:r>
              <a:rPr lang="en-US" dirty="0"/>
              <a:t>Updating the Partnership Plan</a:t>
            </a:r>
            <a:endParaRPr lang="en-GB" dirty="0"/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65615298-F414-4F0A-8A4F-9C1B2D811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2340" y="1520788"/>
            <a:ext cx="2709660" cy="360045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A994F96-2AB9-49C8-8047-E848ACA05530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87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83F80A-5BAF-48C8-AB89-986A9A0F66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5935" y="2109985"/>
            <a:ext cx="3285725" cy="430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5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632" y="188640"/>
            <a:ext cx="7200800" cy="692888"/>
          </a:xfrm>
        </p:spPr>
        <p:txBody>
          <a:bodyPr/>
          <a:lstStyle/>
          <a:p>
            <a:r>
              <a:rPr lang="en-US" b="1" dirty="0">
                <a:solidFill>
                  <a:srgbClr val="47959F"/>
                </a:solidFill>
              </a:rPr>
              <a:t>An inclusive National Park</a:t>
            </a:r>
            <a:endParaRPr lang="en-GB" b="1" dirty="0">
              <a:solidFill>
                <a:srgbClr val="47959F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E7D69-AA89-4313-B526-1BB9FD32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881528"/>
            <a:ext cx="7200800" cy="2007412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2400" dirty="0">
                <a:solidFill>
                  <a:srgbClr val="47959F"/>
                </a:solidFill>
              </a:rPr>
              <a:t>People within reach of the New Forest, of all backgrounds, abilities and socio-economic groups, value the National Park as an important part of their lives and seek to care for it. We will do this through a programme of work that:</a:t>
            </a:r>
          </a:p>
          <a:p>
            <a:endParaRPr lang="en-GB" dirty="0">
              <a:solidFill>
                <a:srgbClr val="47959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CB937F-772E-4EBB-A1A8-DFB238A670FA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479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39E881-6A0B-49D7-BEF2-7F7AE9598372}"/>
              </a:ext>
            </a:extLst>
          </p:cNvPr>
          <p:cNvSpPr txBox="1"/>
          <p:nvPr/>
        </p:nvSpPr>
        <p:spPr>
          <a:xfrm>
            <a:off x="1397434" y="2963403"/>
            <a:ext cx="3276364" cy="30130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7959F"/>
                </a:solidFill>
              </a:rPr>
              <a:t>Promotes Health and Wellbeing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7959F"/>
                </a:solidFill>
              </a:rPr>
              <a:t>Connects People with Nature and Landscape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47959F"/>
                </a:solidFill>
              </a:rPr>
              <a:t>Leads inclusive place making, celebrates beauty and safeguards our cultural heritage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4DC54025-C60D-436E-B80E-BBFB988952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015" y="3126215"/>
            <a:ext cx="3959932" cy="263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937AC9-53BC-47A3-9DBD-D95BFCEDA507}"/>
              </a:ext>
            </a:extLst>
          </p:cNvPr>
          <p:cNvSpPr txBox="1"/>
          <p:nvPr/>
        </p:nvSpPr>
        <p:spPr>
          <a:xfrm>
            <a:off x="4499992" y="5759295"/>
            <a:ext cx="4176464" cy="286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Copyright New Forest NPA with thanks to New Forest CDA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42108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632" y="224644"/>
            <a:ext cx="7200800" cy="656884"/>
          </a:xfrm>
        </p:spPr>
        <p:txBody>
          <a:bodyPr/>
          <a:lstStyle/>
          <a:p>
            <a:r>
              <a:rPr lang="en-GB" b="1" dirty="0">
                <a:solidFill>
                  <a:srgbClr val="513B5A"/>
                </a:solidFill>
              </a:rPr>
              <a:t>Team New Forest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205CD7-F66C-43C7-8178-589A28738467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513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8DD6D40-D434-4E04-AD1A-376A507E5A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881528"/>
            <a:ext cx="7200800" cy="2043416"/>
          </a:xfrm>
        </p:spPr>
        <p:txBody>
          <a:bodyPr>
            <a:normAutofit fontScale="25000" lnSpcReduction="20000"/>
          </a:bodyPr>
          <a:lstStyle/>
          <a:p>
            <a:pPr marL="0" marR="0" lvl="0" indent="0" fontAlgn="auto">
              <a:lnSpc>
                <a:spcPct val="120000"/>
              </a:lnSpc>
              <a:spcAft>
                <a:spcPts val="0"/>
              </a:spcAft>
              <a:buSzTx/>
              <a:buNone/>
              <a:tabLst/>
              <a:defRPr/>
            </a:pPr>
            <a:r>
              <a:rPr lang="en-US" sz="9600" dirty="0">
                <a:solidFill>
                  <a:srgbClr val="513B5A"/>
                </a:solidFill>
              </a:rPr>
              <a:t>Communities, businesses and </a:t>
            </a:r>
            <a:r>
              <a:rPr lang="en-GB" sz="9600" dirty="0">
                <a:solidFill>
                  <a:srgbClr val="513B5A"/>
                </a:solidFill>
              </a:rPr>
              <a:t>organisations</a:t>
            </a:r>
            <a:r>
              <a:rPr lang="en-US" sz="9600" dirty="0">
                <a:solidFill>
                  <a:srgbClr val="513B5A"/>
                </a:solidFill>
              </a:rPr>
              <a:t> work together as a team to deliver the vision of the Partnership Plan, sharing knowledge, ideas and resources to deliver the best for the Forest through a </a:t>
            </a:r>
            <a:r>
              <a:rPr lang="en-GB" sz="9600" dirty="0">
                <a:solidFill>
                  <a:srgbClr val="513B5A"/>
                </a:solidFill>
              </a:rPr>
              <a:t>programme</a:t>
            </a:r>
            <a:r>
              <a:rPr lang="en-US" sz="9600" dirty="0">
                <a:solidFill>
                  <a:srgbClr val="513B5A"/>
                </a:solidFill>
              </a:rPr>
              <a:t> of work that: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00C996-CE9E-4DA7-89FD-DC2D505B4EBF}"/>
              </a:ext>
            </a:extLst>
          </p:cNvPr>
          <p:cNvSpPr txBox="1"/>
          <p:nvPr/>
        </p:nvSpPr>
        <p:spPr>
          <a:xfrm>
            <a:off x="5021141" y="2816932"/>
            <a:ext cx="3960440" cy="3718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marR="0" lvl="1" indent="-176213" fontAlgn="auto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513B5A"/>
                </a:solidFill>
              </a:rPr>
              <a:t>Works with a wide range of people in our community and beyond</a:t>
            </a:r>
          </a:p>
          <a:p>
            <a:pPr marL="176213" marR="0" lvl="1" indent="-176213" fontAlgn="auto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513B5A"/>
                </a:solidFill>
              </a:rPr>
              <a:t>Establishes strong partnerships and relationships within and beyond boundaries</a:t>
            </a:r>
          </a:p>
          <a:p>
            <a:pPr marL="176213" marR="0" lvl="1" indent="-176213" fontAlgn="auto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513B5A"/>
                </a:solidFill>
              </a:rPr>
              <a:t>Leads the green agenda; seeking to influence, shape and innovate</a:t>
            </a:r>
          </a:p>
          <a:p>
            <a:pPr marL="176213" marR="0" lvl="1" indent="-176213" fontAlgn="auto">
              <a:lnSpc>
                <a:spcPct val="120000"/>
              </a:lnSpc>
              <a:spcAft>
                <a:spcPts val="0"/>
              </a:spcAft>
              <a:buClr>
                <a:schemeClr val="accent1"/>
              </a:buClr>
              <a:buSzTx/>
              <a:buFont typeface="Arial" pitchFamily="34" charset="0"/>
              <a:buChar char="•"/>
              <a:tabLst/>
              <a:defRPr/>
            </a:pPr>
            <a:r>
              <a:rPr lang="en-US" sz="1800" dirty="0">
                <a:solidFill>
                  <a:srgbClr val="513B5A"/>
                </a:solidFill>
              </a:rPr>
              <a:t>Develops our reputation as a ‘Centre of Excellence’ through our work together for the National Park and wider area</a:t>
            </a:r>
            <a:endParaRPr lang="en-GB" sz="1800" dirty="0">
              <a:solidFill>
                <a:srgbClr val="513B5A"/>
              </a:solidFill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36EBF2D-739E-47C5-9B35-77AAFC161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259" y="3365057"/>
            <a:ext cx="3502816" cy="240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557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37874" y="234620"/>
            <a:ext cx="2700300" cy="646331"/>
          </a:xfrm>
        </p:spPr>
        <p:txBody>
          <a:bodyPr/>
          <a:lstStyle/>
          <a:p>
            <a:r>
              <a:rPr lang="en-US" dirty="0"/>
              <a:t>Next steps: 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994F96-2AB9-49C8-8047-E848ACA05530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87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0F7B0D-83F3-42CF-93E1-8541AEDB0050}"/>
              </a:ext>
            </a:extLst>
          </p:cNvPr>
          <p:cNvSpPr txBox="1"/>
          <p:nvPr/>
        </p:nvSpPr>
        <p:spPr>
          <a:xfrm>
            <a:off x="1266425" y="1368467"/>
            <a:ext cx="3305575" cy="412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</a:rPr>
              <a:t>June: start of public consultation on Vision, Issues and Objectives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</a:rPr>
              <a:t>Consultation to run through July and August  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</a:rPr>
              <a:t>September: review responses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2"/>
                </a:solidFill>
              </a:rPr>
              <a:t>October – December: new Plan agreed by NPA and partner organisations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3030E8B-ED2F-4067-A19D-4FBE38321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457" y="5870904"/>
            <a:ext cx="5165157" cy="769406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AB3CF09-4D93-45E1-B621-783D6406C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681" y="2017470"/>
            <a:ext cx="3923928" cy="2615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65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testing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2B2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994F96-2AB9-49C8-8047-E848ACA05530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87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905CDB-5DEF-4AED-8E26-A7E4749B6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608" y="1376772"/>
            <a:ext cx="2409000" cy="31562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355B01-1C95-4E91-837E-121EE5FE5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691" y="2325009"/>
            <a:ext cx="2528182" cy="33123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4F74B52-D3CA-47FD-ACF8-FEAE17B9C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7924" y="2995211"/>
            <a:ext cx="2406032" cy="3420380"/>
          </a:xfrm>
          <a:prstGeom prst="rect">
            <a:avLst/>
          </a:prstGeom>
        </p:spPr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C0654588-F16E-40C5-993B-8FC71EDFE65D}"/>
              </a:ext>
            </a:extLst>
          </p:cNvPr>
          <p:cNvSpPr txBox="1">
            <a:spLocks/>
          </p:cNvSpPr>
          <p:nvPr/>
        </p:nvSpPr>
        <p:spPr>
          <a:xfrm>
            <a:off x="1475656" y="442409"/>
            <a:ext cx="7200800" cy="6463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/>
              <a:t>National policy context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7289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BEA655-112C-4E37-A9DB-4549FBACCF54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5B98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8474E595-2AEE-4CDE-AC83-CBA73D2A3D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286505"/>
            <a:ext cx="4816257" cy="5425910"/>
          </a:xfrm>
          <a:prstGeom prst="rect">
            <a:avLst/>
          </a:prstGeom>
        </p:spPr>
      </p:pic>
      <p:sp>
        <p:nvSpPr>
          <p:cNvPr id="14" name="Title 5">
            <a:extLst>
              <a:ext uri="{FF2B5EF4-FFF2-40B4-BE49-F238E27FC236}">
                <a16:creationId xmlns:a16="http://schemas.microsoft.com/office/drawing/2014/main" id="{C2C44D64-9977-401C-950C-45CCE6CCB3D0}"/>
              </a:ext>
            </a:extLst>
          </p:cNvPr>
          <p:cNvSpPr txBox="1">
            <a:spLocks/>
          </p:cNvSpPr>
          <p:nvPr/>
        </p:nvSpPr>
        <p:spPr>
          <a:xfrm>
            <a:off x="1403648" y="296652"/>
            <a:ext cx="7272808" cy="844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2800" dirty="0">
                <a:solidFill>
                  <a:srgbClr val="187D4F"/>
                </a:solidFill>
              </a:rPr>
              <a:t>How the new Plan fits with existing forums, plans and strategies:</a:t>
            </a:r>
          </a:p>
        </p:txBody>
      </p:sp>
    </p:spTree>
    <p:extLst>
      <p:ext uri="{BB962C8B-B14F-4D97-AF65-F5344CB8AC3E}">
        <p14:creationId xmlns:p14="http://schemas.microsoft.com/office/powerpoint/2010/main" val="29212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82F938B9-6820-472E-B476-53A3C3F219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240" y="266680"/>
            <a:ext cx="2086266" cy="214342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994F96-2AB9-49C8-8047-E848ACA05530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87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6FC3E0-FDD8-401D-B39E-0489DE706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329" y="3386356"/>
            <a:ext cx="1495634" cy="32675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D96670-C823-4265-8434-EA3B6AF85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9564" y="4149080"/>
            <a:ext cx="2038635" cy="24387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E6D8E5D-463E-43C1-AF09-3740A583B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9575" y="3888333"/>
            <a:ext cx="1676634" cy="246731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242219C-940B-4192-BCB6-123289A424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7812" y="3351215"/>
            <a:ext cx="1390844" cy="3353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32C745-12CC-4EF0-8A1E-5629C16985D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8154" y="1333901"/>
            <a:ext cx="2000529" cy="24482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43A350-0D2C-429D-ABE1-058695543A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1052" y="1759638"/>
            <a:ext cx="3038899" cy="1324160"/>
          </a:xfrm>
          <a:prstGeom prst="rect">
            <a:avLst/>
          </a:prstGeom>
        </p:spPr>
      </p:pic>
      <p:sp>
        <p:nvSpPr>
          <p:cNvPr id="18" name="Title 5">
            <a:extLst>
              <a:ext uri="{FF2B5EF4-FFF2-40B4-BE49-F238E27FC236}">
                <a16:creationId xmlns:a16="http://schemas.microsoft.com/office/drawing/2014/main" id="{20632DEC-2973-4E3A-ABAB-AA1BF8694E4B}"/>
              </a:ext>
            </a:extLst>
          </p:cNvPr>
          <p:cNvSpPr txBox="1">
            <a:spLocks/>
          </p:cNvSpPr>
          <p:nvPr/>
        </p:nvSpPr>
        <p:spPr>
          <a:xfrm>
            <a:off x="1753461" y="373714"/>
            <a:ext cx="2880320" cy="9006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800" b="1" dirty="0">
                <a:solidFill>
                  <a:srgbClr val="187D4F"/>
                </a:solidFill>
              </a:rPr>
              <a:t>Challenges and opportunities:</a:t>
            </a:r>
            <a:endParaRPr lang="en-GB" sz="2800" b="1" dirty="0">
              <a:solidFill>
                <a:srgbClr val="187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03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994F96-2AB9-49C8-8047-E848ACA05530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87D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27B5E5-0192-4288-A147-2C5DB73D0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8324" y="316488"/>
            <a:ext cx="1381318" cy="3096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931E3E-D32B-4B04-872E-852CF25A6A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575" y="2276872"/>
            <a:ext cx="2343477" cy="42677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6D2B94-A233-4887-BEA6-71A6803F8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5956" y="4606318"/>
            <a:ext cx="4477375" cy="14861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259E21F-2CBA-4755-BBA1-53EAFEED3B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932" y="1773869"/>
            <a:ext cx="3077004" cy="2372056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FE7A4791-DDE9-46E2-B8BA-F5F70F731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7004" y="694590"/>
            <a:ext cx="2441000" cy="533379"/>
          </a:xfrm>
        </p:spPr>
        <p:txBody>
          <a:bodyPr/>
          <a:lstStyle/>
          <a:p>
            <a:r>
              <a:rPr lang="en-US" sz="2800" b="1" dirty="0">
                <a:solidFill>
                  <a:srgbClr val="187D4F"/>
                </a:solidFill>
              </a:rPr>
              <a:t>…continued:</a:t>
            </a:r>
            <a:endParaRPr lang="en-GB" sz="2800" b="1" dirty="0">
              <a:solidFill>
                <a:srgbClr val="187D4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13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7664" y="431856"/>
            <a:ext cx="7200800" cy="1153815"/>
          </a:xfrm>
        </p:spPr>
        <p:txBody>
          <a:bodyPr/>
          <a:lstStyle/>
          <a:p>
            <a:r>
              <a:rPr lang="en-GB" b="1" dirty="0">
                <a:solidFill>
                  <a:srgbClr val="513B5A"/>
                </a:solidFill>
              </a:rPr>
              <a:t>The new Plan will be built around five themes: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E7D69-AA89-4313-B526-1BB9FD32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7664" y="1872016"/>
            <a:ext cx="7200800" cy="3600400"/>
          </a:xfrm>
        </p:spPr>
        <p:txBody>
          <a:bodyPr>
            <a:normAutofit/>
          </a:bodyPr>
          <a:lstStyle/>
          <a:p>
            <a:pPr marL="541338" indent="-427038"/>
            <a:r>
              <a:rPr lang="en-GB" sz="3600" dirty="0">
                <a:solidFill>
                  <a:srgbClr val="513B5A"/>
                </a:solidFill>
              </a:rPr>
              <a:t>Nature recovery</a:t>
            </a:r>
          </a:p>
          <a:p>
            <a:pPr marL="541338" indent="-427038"/>
            <a:r>
              <a:rPr lang="en-GB" sz="3600" dirty="0">
                <a:solidFill>
                  <a:srgbClr val="513B5A"/>
                </a:solidFill>
              </a:rPr>
              <a:t>Net zero with nature</a:t>
            </a:r>
          </a:p>
          <a:p>
            <a:pPr marL="541338" indent="-427038"/>
            <a:r>
              <a:rPr lang="en-GB" sz="3600" dirty="0">
                <a:solidFill>
                  <a:srgbClr val="513B5A"/>
                </a:solidFill>
              </a:rPr>
              <a:t>Thriving Forest</a:t>
            </a:r>
          </a:p>
          <a:p>
            <a:pPr marL="541338" indent="-427038"/>
            <a:r>
              <a:rPr lang="en-GB" sz="3600" dirty="0">
                <a:solidFill>
                  <a:srgbClr val="513B5A"/>
                </a:solidFill>
              </a:rPr>
              <a:t>An inclusive National Park</a:t>
            </a:r>
          </a:p>
          <a:p>
            <a:pPr marL="541338" indent="-427038"/>
            <a:r>
              <a:rPr lang="en-GB" sz="3600" dirty="0">
                <a:solidFill>
                  <a:srgbClr val="513B5A"/>
                </a:solidFill>
              </a:rPr>
              <a:t>Team New Forest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205CD7-F66C-43C7-8178-589A28738467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513B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8364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7624" y="110227"/>
            <a:ext cx="4284476" cy="656884"/>
          </a:xfrm>
        </p:spPr>
        <p:txBody>
          <a:bodyPr/>
          <a:lstStyle/>
          <a:p>
            <a:r>
              <a:rPr lang="en-US" b="1" dirty="0">
                <a:solidFill>
                  <a:srgbClr val="986C8D"/>
                </a:solidFill>
              </a:rPr>
              <a:t>Nature Recovery</a:t>
            </a:r>
            <a:endParaRPr lang="en-GB" b="1" dirty="0">
              <a:solidFill>
                <a:srgbClr val="986C8D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E7D69-AA89-4313-B526-1BB9FD32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735837"/>
            <a:ext cx="7200800" cy="169865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2600" dirty="0">
                <a:solidFill>
                  <a:srgbClr val="986C8D"/>
                </a:solidFill>
              </a:rPr>
              <a:t>We will work together, and at scale, to maintain, reconnect and enhance nature. We commit to developing a nature recovery programme for the National Park that:</a:t>
            </a:r>
            <a:r>
              <a:rPr lang="en-GB" sz="1800" dirty="0">
                <a:solidFill>
                  <a:srgbClr val="986C8D"/>
                </a:solidFill>
              </a:rPr>
              <a:t> 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44C70DB-3D1B-4F2B-8F71-2C88A6402FE6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986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BA5B29-AF9A-44DE-9470-5C1768B21032}"/>
              </a:ext>
            </a:extLst>
          </p:cNvPr>
          <p:cNvSpPr txBox="1"/>
          <p:nvPr/>
        </p:nvSpPr>
        <p:spPr>
          <a:xfrm>
            <a:off x="1259632" y="2434494"/>
            <a:ext cx="7056784" cy="1905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86C8D"/>
                </a:solidFill>
              </a:rPr>
              <a:t>Makes more space for nature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86C8D"/>
                </a:solidFill>
              </a:rPr>
              <a:t>Enhances Natural Capital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86C8D"/>
                </a:solidFill>
              </a:rPr>
              <a:t>Supports nature recovery through the new Environmental Land Management Scheme (ELMS)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8F1962-02C5-4A32-B372-FD9F8E9850A8}"/>
              </a:ext>
            </a:extLst>
          </p:cNvPr>
          <p:cNvSpPr txBox="1"/>
          <p:nvPr/>
        </p:nvSpPr>
        <p:spPr>
          <a:xfrm>
            <a:off x="5184068" y="4133151"/>
            <a:ext cx="3636404" cy="2643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86C8D"/>
                </a:solidFill>
              </a:rPr>
              <a:t>Ensures developers deliver a wider range of environmental benefits over and above the full environmental impact of the proposed development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986C8D"/>
                </a:solidFill>
              </a:rPr>
              <a:t>Mitigates recreational pressures </a:t>
            </a:r>
            <a:endParaRPr lang="en-GB" sz="2000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879CFE8-E847-4D82-86E9-983989EF0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378" y="4133151"/>
            <a:ext cx="3636404" cy="2409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945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5076" y="260648"/>
            <a:ext cx="5147144" cy="692888"/>
          </a:xfrm>
        </p:spPr>
        <p:txBody>
          <a:bodyPr/>
          <a:lstStyle/>
          <a:p>
            <a:r>
              <a:rPr lang="en-US" b="1" dirty="0">
                <a:solidFill>
                  <a:srgbClr val="13304E"/>
                </a:solidFill>
              </a:rPr>
              <a:t>Net Zero with Nature</a:t>
            </a:r>
            <a:endParaRPr lang="en-GB" b="1" dirty="0">
              <a:solidFill>
                <a:srgbClr val="13304E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E7D69-AA89-4313-B526-1BB9FD32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0346" y="953536"/>
            <a:ext cx="7200800" cy="2016224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400" dirty="0"/>
              <a:t>Net zero is achieved when harmful greenhouse gas emissions are balanced by an equivalent amount being absorbed by the atmosphere and landscape. We will do this through a </a:t>
            </a:r>
            <a:r>
              <a:rPr lang="en-GB" sz="2400" dirty="0"/>
              <a:t>programme</a:t>
            </a:r>
            <a:r>
              <a:rPr lang="en-US" sz="2400" dirty="0"/>
              <a:t> of work that:</a:t>
            </a:r>
          </a:p>
          <a:p>
            <a:pPr marL="114300" indent="0">
              <a:buNone/>
            </a:pP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F9ECCDB-CCC6-4116-B5BC-FCFAB0B63392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133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5C7390-11C4-4164-A7A5-AECD757FC92C}"/>
              </a:ext>
            </a:extLst>
          </p:cNvPr>
          <p:cNvSpPr txBox="1"/>
          <p:nvPr/>
        </p:nvSpPr>
        <p:spPr>
          <a:xfrm>
            <a:off x="1271178" y="2898912"/>
            <a:ext cx="3372830" cy="3751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lvl="1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Establishes baseline data and evidence</a:t>
            </a:r>
          </a:p>
          <a:p>
            <a:pPr marL="265113" lvl="1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Promotes nature-based solutions</a:t>
            </a:r>
          </a:p>
          <a:p>
            <a:pPr marL="265113" lvl="1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Builds a New Forest coalition for a Net Zero economy </a:t>
            </a:r>
          </a:p>
          <a:p>
            <a:pPr marL="265113" lvl="1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Activates communities </a:t>
            </a:r>
          </a:p>
          <a:p>
            <a:pPr marL="265113" lvl="1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Increases Sustainable Travel</a:t>
            </a:r>
            <a:endParaRPr lang="en-GB" sz="1800" dirty="0"/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0A16FA96-8181-49F1-BF9A-2565EFD9A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412" y="3497285"/>
            <a:ext cx="3636404" cy="2045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E60A22C-6BDC-4F27-9AF2-051CB5988BF2}"/>
              </a:ext>
            </a:extLst>
          </p:cNvPr>
          <p:cNvSpPr txBox="1"/>
          <p:nvPr/>
        </p:nvSpPr>
        <p:spPr>
          <a:xfrm>
            <a:off x="6661008" y="5531975"/>
            <a:ext cx="19082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Photo credit: Big Wave Ltd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3270587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95736" y="5769260"/>
            <a:ext cx="7344816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testing</a:t>
            </a:r>
            <a:endParaRPr lang="en-US"/>
          </a:p>
          <a:p>
            <a:endParaRPr lang="en-GB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DA6ACF-C3B9-4BC9-B6FC-7067D680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632" y="202236"/>
            <a:ext cx="7200800" cy="692888"/>
          </a:xfrm>
        </p:spPr>
        <p:txBody>
          <a:bodyPr/>
          <a:lstStyle/>
          <a:p>
            <a:r>
              <a:rPr lang="en-US" b="1" dirty="0">
                <a:solidFill>
                  <a:srgbClr val="00555E"/>
                </a:solidFill>
              </a:rPr>
              <a:t>Thriving Forest</a:t>
            </a:r>
            <a:endParaRPr lang="en-GB" b="1" dirty="0">
              <a:solidFill>
                <a:srgbClr val="00555E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CCE7D69-AA89-4313-B526-1BB9FD325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9632" y="895124"/>
            <a:ext cx="7200800" cy="202982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GB" sz="2400" dirty="0">
                <a:solidFill>
                  <a:srgbClr val="00555E"/>
                </a:solidFill>
              </a:rPr>
              <a:t>We will sustain a living, working Forest through support for cultural heritage, commoning, local produce, sustainable tourism, access to affordable homes and attracting high-value businesses. We will do this through a programme of work that:</a:t>
            </a:r>
          </a:p>
          <a:p>
            <a:endParaRPr lang="en-GB" dirty="0">
              <a:solidFill>
                <a:srgbClr val="00555E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B0B270-E994-476D-94C0-77479CFF2115}"/>
              </a:ext>
            </a:extLst>
          </p:cNvPr>
          <p:cNvSpPr/>
          <p:nvPr/>
        </p:nvSpPr>
        <p:spPr>
          <a:xfrm>
            <a:off x="0" y="0"/>
            <a:ext cx="1115616" cy="6858000"/>
          </a:xfrm>
          <a:prstGeom prst="rect">
            <a:avLst/>
          </a:prstGeom>
          <a:solidFill>
            <a:srgbClr val="0055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AF6F9-4B2D-4990-8BCE-1BA8BF0DF2B2}"/>
              </a:ext>
            </a:extLst>
          </p:cNvPr>
          <p:cNvSpPr txBox="1"/>
          <p:nvPr/>
        </p:nvSpPr>
        <p:spPr>
          <a:xfrm>
            <a:off x="5093070" y="2924944"/>
            <a:ext cx="4068452" cy="3382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555E"/>
                </a:solidFill>
              </a:rPr>
              <a:t>Increases green skills and jobs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555E"/>
                </a:solidFill>
              </a:rPr>
              <a:t>Supports Sustainable Land Management 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555E"/>
                </a:solidFill>
              </a:rPr>
              <a:t>Champions the future of New Forest Commoning 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555E"/>
                </a:solidFill>
              </a:rPr>
              <a:t>Supports New Forest Business and Green Tourism </a:t>
            </a:r>
          </a:p>
          <a:p>
            <a:pPr marL="176213" indent="-176213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00555E"/>
                </a:solidFill>
              </a:rPr>
              <a:t>Increases the availability of affordable housing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9CD78D-ACC2-4DE9-8628-90C2D4058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84" y="3015117"/>
            <a:ext cx="3624064" cy="271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629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86BB83C047943A00978EF49706273" ma:contentTypeVersion="7" ma:contentTypeDescription="Create a new document." ma:contentTypeScope="" ma:versionID="25abed3d306a59bb9ef6abb9bd2cf932">
  <xsd:schema xmlns:xsd="http://www.w3.org/2001/XMLSchema" xmlns:xs="http://www.w3.org/2001/XMLSchema" xmlns:p="http://schemas.microsoft.com/office/2006/metadata/properties" xmlns:ns2="493cb822-3338-4ccd-ba43-f1259d3e8f72" targetNamespace="http://schemas.microsoft.com/office/2006/metadata/properties" ma:root="true" ma:fieldsID="fe8ac13efe881ceef370bf919b98a870" ns2:_="">
    <xsd:import namespace="493cb822-3338-4ccd-ba43-f1259d3e8f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cb822-3338-4ccd-ba43-f1259d3e8f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E9661312-AA22-4BFF-B3FE-7ED62849DE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EFA1FE3-F9DA-477B-8C24-D1258694F0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3cb822-3338-4ccd-ba43-f1259d3e8f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DEC48F-250B-4E68-9B25-8422BEA312A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23d68506-c7f9-4de5-a64a-9a1f27f4942a"/>
    <ds:schemaRef ds:uri="http://purl.org/dc/terms/"/>
    <ds:schemaRef ds:uri="http://schemas.openxmlformats.org/package/2006/metadata/core-properties"/>
    <ds:schemaRef ds:uri="4e171830-3923-4d06-b747-9427fa24a1d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108</TotalTime>
  <Words>507</Words>
  <Application>Microsoft Office PowerPoint</Application>
  <PresentationFormat>On-screen Show (4:3)</PresentationFormat>
  <Paragraphs>72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Adjacency</vt:lpstr>
      <vt:lpstr>Updating the Partnership Plan</vt:lpstr>
      <vt:lpstr>PowerPoint Presentation</vt:lpstr>
      <vt:lpstr>PowerPoint Presentation</vt:lpstr>
      <vt:lpstr>PowerPoint Presentation</vt:lpstr>
      <vt:lpstr>…continued:</vt:lpstr>
      <vt:lpstr>The new Plan will be built around five themes:</vt:lpstr>
      <vt:lpstr>Nature Recovery</vt:lpstr>
      <vt:lpstr>Net Zero with Nature</vt:lpstr>
      <vt:lpstr>Thriving Forest</vt:lpstr>
      <vt:lpstr>An inclusive National Park</vt:lpstr>
      <vt:lpstr>Team New Forest</vt:lpstr>
      <vt:lpstr>Next steps: </vt:lpstr>
    </vt:vector>
  </TitlesOfParts>
  <Company>New Forest National 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Forest National Park</dc:title>
  <dc:creator>Administrator</dc:creator>
  <cp:lastModifiedBy>Holger Schiller</cp:lastModifiedBy>
  <cp:revision>633</cp:revision>
  <dcterms:created xsi:type="dcterms:W3CDTF">2006-01-10T10:13:11Z</dcterms:created>
  <dcterms:modified xsi:type="dcterms:W3CDTF">2021-06-09T08:52:42Z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0x0101008E486BB83C047943A00978EF49706273</vt:lpwstr>
  </property>
</Properties>
</file>